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A687DD-0224-4209-A7BC-7DDC15D1AE58}" v="767" dt="2023-05-20T11:03:54.315"/>
    <p1510:client id="{4DF1A43D-CF0B-4B34-9FDE-907D5CA429F7}" v="1" dt="2023-05-20T08:26:04.924"/>
    <p1510:client id="{7ADF226C-CDAA-4717-A68E-52D8237130FF}" v="135" dt="2023-05-20T06:38:08.2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97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686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23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30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549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5/21/2023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65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5/21/2023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5/21/2023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14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5/21/2023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889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5/21/2023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340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5/21/2023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3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4844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24666"/>
            <a:ext cx="9312165" cy="747844"/>
          </a:xfrm>
        </p:spPr>
        <p:txBody>
          <a:bodyPr>
            <a:noAutofit/>
          </a:bodyPr>
          <a:lstStyle/>
          <a:p>
            <a:r>
              <a:rPr lang="en-US" sz="4400"/>
              <a:t>Frogger on the Atari 2600</a:t>
            </a:r>
            <a:r>
              <a:rPr lang="ru-RU" sz="4400"/>
              <a:t> (1981)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F3C304-4696-3243-7546-78E41414D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799" y="772510"/>
            <a:ext cx="9008194" cy="608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8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10">
            <a:extLst>
              <a:ext uri="{FF2B5EF4-FFF2-40B4-BE49-F238E27FC236}">
                <a16:creationId xmlns:a16="http://schemas.microsoft.com/office/drawing/2014/main" id="{50EBAE0B-DD72-4094-8934-3B46A9142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29A49-1A9E-9E48-933B-AF7D80EB9A45}"/>
              </a:ext>
            </a:extLst>
          </p:cNvPr>
          <p:cNvSpPr txBox="1"/>
          <p:nvPr/>
        </p:nvSpPr>
        <p:spPr>
          <a:xfrm>
            <a:off x="1496165" y="628464"/>
            <a:ext cx="172720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>
                <a:ea typeface="Calibri Light"/>
                <a:cs typeface="Calibri Light"/>
              </a:rPr>
              <a:t>A bump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531596-0FC8-FB3E-7FCE-39C617E04DEF}"/>
              </a:ext>
            </a:extLst>
          </p:cNvPr>
          <p:cNvSpPr txBox="1"/>
          <p:nvPr/>
        </p:nvSpPr>
        <p:spPr>
          <a:xfrm>
            <a:off x="5473621" y="1959878"/>
            <a:ext cx="188789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>
                <a:ea typeface="Calibri Light"/>
                <a:cs typeface="Calibri Light"/>
              </a:rPr>
              <a:t>A rescue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C18299-DE92-6D15-3D4A-C9671612A4F2}"/>
              </a:ext>
            </a:extLst>
          </p:cNvPr>
          <p:cNvSpPr txBox="1"/>
          <p:nvPr/>
        </p:nvSpPr>
        <p:spPr>
          <a:xfrm>
            <a:off x="8674875" y="603332"/>
            <a:ext cx="273801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600" dirty="0">
                <a:ea typeface="Calibri Light"/>
                <a:cs typeface="Calibri Light"/>
              </a:rPr>
              <a:t>A </a:t>
            </a:r>
            <a:r>
              <a:rPr lang="ru-RU" sz="3600" err="1">
                <a:ea typeface="Calibri Light"/>
                <a:cs typeface="Calibri Light"/>
              </a:rPr>
              <a:t>good</a:t>
            </a:r>
            <a:r>
              <a:rPr lang="ru-RU" sz="3600" dirty="0">
                <a:ea typeface="Calibri Light"/>
                <a:cs typeface="Calibri Light"/>
              </a:rPr>
              <a:t> </a:t>
            </a:r>
            <a:r>
              <a:rPr lang="ru-RU" sz="3600" err="1">
                <a:ea typeface="Calibri Light"/>
                <a:cs typeface="Calibri Light"/>
              </a:rPr>
              <a:t>jump</a:t>
            </a:r>
            <a:endParaRPr lang="ru-RU" sz="3600">
              <a:ea typeface="Calibri Light"/>
              <a:cs typeface="Calibri Light"/>
            </a:endParaRPr>
          </a:p>
        </p:txBody>
      </p:sp>
      <p:pic>
        <p:nvPicPr>
          <p:cNvPr id="12" name="Рисунок 16">
            <a:extLst>
              <a:ext uri="{FF2B5EF4-FFF2-40B4-BE49-F238E27FC236}">
                <a16:creationId xmlns:a16="http://schemas.microsoft.com/office/drawing/2014/main" id="{E609CA66-0CDE-B276-2807-99712F6BC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284" y="2881336"/>
            <a:ext cx="3172094" cy="1641075"/>
          </a:xfrm>
          <a:prstGeom prst="rect">
            <a:avLst/>
          </a:prstGeom>
        </p:spPr>
      </p:pic>
      <p:pic>
        <p:nvPicPr>
          <p:cNvPr id="17" name="Рисунок 20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156ED0A9-1C6E-A54B-AAA9-460C245D0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523" y="1377592"/>
            <a:ext cx="3566303" cy="4279059"/>
          </a:xfrm>
          <a:prstGeom prst="rect">
            <a:avLst/>
          </a:prstGeom>
        </p:spPr>
      </p:pic>
      <p:pic>
        <p:nvPicPr>
          <p:cNvPr id="21" name="Рисунок 23" descr="Изображение выглядит как текст, часы&#10;&#10;Автоматически созданное описание">
            <a:extLst>
              <a:ext uri="{FF2B5EF4-FFF2-40B4-BE49-F238E27FC236}">
                <a16:creationId xmlns:a16="http://schemas.microsoft.com/office/drawing/2014/main" id="{0CA4C620-C082-2A3E-1194-AC506950CC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12" y="3763962"/>
            <a:ext cx="4284179" cy="2071619"/>
          </a:xfrm>
          <a:prstGeom prst="rect">
            <a:avLst/>
          </a:prstGeom>
        </p:spPr>
      </p:pic>
      <p:pic>
        <p:nvPicPr>
          <p:cNvPr id="24" name="Рисунок 24" descr="Изображение выглядит как текст, табло, часы, графическая вставка&#10;&#10;Автоматически созданное описание">
            <a:extLst>
              <a:ext uri="{FF2B5EF4-FFF2-40B4-BE49-F238E27FC236}">
                <a16:creationId xmlns:a16="http://schemas.microsoft.com/office/drawing/2014/main" id="{129A83E3-1934-A8D8-75F5-46CCEF3AB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010" y="1436196"/>
            <a:ext cx="4300330" cy="220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922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EBAE0B-DD72-4094-8934-3B46A9142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Прямоугольник: скругленные противолежащие углы 4">
            <a:extLst>
              <a:ext uri="{FF2B5EF4-FFF2-40B4-BE49-F238E27FC236}">
                <a16:creationId xmlns:a16="http://schemas.microsoft.com/office/drawing/2014/main" id="{A83F7A39-5221-D8EF-AEA8-4D62CF249D4F}"/>
              </a:ext>
            </a:extLst>
          </p:cNvPr>
          <p:cNvSpPr/>
          <p:nvPr/>
        </p:nvSpPr>
        <p:spPr>
          <a:xfrm>
            <a:off x="4548109" y="1378857"/>
            <a:ext cx="1597135" cy="1360477"/>
          </a:xfrm>
          <a:prstGeom prst="round2Diag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ea typeface="Calibri Light"/>
                <a:cs typeface="Calibri Light"/>
              </a:rPr>
              <a:t>0xBF</a:t>
            </a:r>
            <a:endParaRPr lang="ru-RU" sz="2000" dirty="0"/>
          </a:p>
        </p:txBody>
      </p:sp>
      <p:sp>
        <p:nvSpPr>
          <p:cNvPr id="7" name="Прямоугольник: скругленные противолежащие углы 6">
            <a:extLst>
              <a:ext uri="{FF2B5EF4-FFF2-40B4-BE49-F238E27FC236}">
                <a16:creationId xmlns:a16="http://schemas.microsoft.com/office/drawing/2014/main" id="{641318D3-365D-7673-5BC9-80B115D17013}"/>
              </a:ext>
            </a:extLst>
          </p:cNvPr>
          <p:cNvSpPr/>
          <p:nvPr/>
        </p:nvSpPr>
        <p:spPr>
          <a:xfrm>
            <a:off x="6269747" y="1378857"/>
            <a:ext cx="1707971" cy="1360477"/>
          </a:xfrm>
          <a:prstGeom prst="round2Diag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sz="2000" dirty="0">
                <a:ea typeface="Calibri Light"/>
                <a:cs typeface="Calibri Light"/>
              </a:rPr>
              <a:t>0b00000000</a:t>
            </a:r>
          </a:p>
        </p:txBody>
      </p:sp>
      <p:sp>
        <p:nvSpPr>
          <p:cNvPr id="8" name="Прямоугольник: скругленные противолежащие углы 7">
            <a:extLst>
              <a:ext uri="{FF2B5EF4-FFF2-40B4-BE49-F238E27FC236}">
                <a16:creationId xmlns:a16="http://schemas.microsoft.com/office/drawing/2014/main" id="{9EC9AF91-524E-3D91-FF91-5640FEAF393D}"/>
              </a:ext>
            </a:extLst>
          </p:cNvPr>
          <p:cNvSpPr/>
          <p:nvPr/>
        </p:nvSpPr>
        <p:spPr>
          <a:xfrm>
            <a:off x="377798" y="2740278"/>
            <a:ext cx="3896799" cy="2215501"/>
          </a:xfrm>
          <a:prstGeom prst="round2Diag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r>
              <a:rPr lang="ru-RU" sz="2000" dirty="0" err="1">
                <a:ea typeface="Calibri Light"/>
                <a:cs typeface="Calibri Light"/>
              </a:rPr>
              <a:t>Bump_ISR</a:t>
            </a:r>
            <a:r>
              <a:rPr lang="ru-RU" sz="2000" dirty="0">
                <a:ea typeface="Calibri Light"/>
                <a:cs typeface="Calibri Light"/>
              </a:rPr>
              <a:t>:</a:t>
            </a:r>
            <a:endParaRPr lang="ru-RU" sz="2000" dirty="0" err="1">
              <a:ea typeface="Calibri Light"/>
              <a:cs typeface="Calibri Light"/>
            </a:endParaRPr>
          </a:p>
          <a:p>
            <a:pPr lvl="1"/>
            <a:r>
              <a:rPr lang="ru-RU" sz="2000" err="1">
                <a:ea typeface="Calibri Light"/>
                <a:cs typeface="Calibri Light"/>
              </a:rPr>
              <a:t>ldi</a:t>
            </a:r>
            <a:r>
              <a:rPr lang="ru-RU" sz="2000" dirty="0">
                <a:ea typeface="Calibri Light"/>
                <a:cs typeface="Calibri Light"/>
              </a:rPr>
              <a:t> r2, </a:t>
            </a:r>
            <a:r>
              <a:rPr lang="ru-RU" sz="2000" err="1">
                <a:ea typeface="Calibri Light"/>
                <a:cs typeface="Calibri Light"/>
              </a:rPr>
              <a:t>bump_flags_combo</a:t>
            </a:r>
            <a:endParaRPr lang="ru-RU" sz="2000">
              <a:ea typeface="Calibri Light"/>
              <a:cs typeface="Calibri Light"/>
            </a:endParaRPr>
          </a:p>
          <a:p>
            <a:pPr lvl="1"/>
            <a:r>
              <a:rPr lang="ru-RU" sz="2000" err="1">
                <a:ea typeface="Calibri Light"/>
                <a:cs typeface="Calibri Light"/>
              </a:rPr>
              <a:t>ld</a:t>
            </a:r>
            <a:r>
              <a:rPr lang="ru-RU" sz="2000" dirty="0">
                <a:ea typeface="Calibri Light"/>
                <a:cs typeface="Calibri Light"/>
              </a:rPr>
              <a:t> r2, r3</a:t>
            </a:r>
          </a:p>
          <a:p>
            <a:pPr lvl="1"/>
            <a:r>
              <a:rPr lang="ru-RU" sz="2000" err="1">
                <a:ea typeface="Calibri Light"/>
                <a:cs typeface="Calibri Light"/>
              </a:rPr>
              <a:t>inc</a:t>
            </a:r>
            <a:r>
              <a:rPr lang="ru-RU" sz="2000" dirty="0">
                <a:ea typeface="Calibri Light"/>
                <a:cs typeface="Calibri Light"/>
              </a:rPr>
              <a:t> r3</a:t>
            </a:r>
          </a:p>
          <a:p>
            <a:pPr lvl="1"/>
            <a:r>
              <a:rPr lang="ru-RU" sz="2000" err="1">
                <a:ea typeface="Calibri Light"/>
                <a:cs typeface="Calibri Light"/>
              </a:rPr>
              <a:t>st</a:t>
            </a:r>
            <a:r>
              <a:rPr lang="ru-RU" sz="2000" dirty="0">
                <a:ea typeface="Calibri Light"/>
                <a:cs typeface="Calibri Light"/>
              </a:rPr>
              <a:t> r2, r3</a:t>
            </a:r>
          </a:p>
          <a:p>
            <a:pPr lvl="1"/>
            <a:r>
              <a:rPr lang="ru-RU" sz="2000" err="1">
                <a:ea typeface="Calibri Light"/>
                <a:cs typeface="Calibri Light"/>
              </a:rPr>
              <a:t>rti</a:t>
            </a:r>
            <a:endParaRPr lang="ru-RU" sz="2000">
              <a:ea typeface="Calibri Light"/>
              <a:cs typeface="Calibri Light"/>
            </a:endParaRPr>
          </a:p>
        </p:txBody>
      </p:sp>
      <p:cxnSp>
        <p:nvCxnSpPr>
          <p:cNvPr id="10" name="Соединитель: изогнутый 9">
            <a:extLst>
              <a:ext uri="{FF2B5EF4-FFF2-40B4-BE49-F238E27FC236}">
                <a16:creationId xmlns:a16="http://schemas.microsoft.com/office/drawing/2014/main" id="{5BB1AD94-DC40-8B97-6FDB-8F58C82F1F30}"/>
              </a:ext>
            </a:extLst>
          </p:cNvPr>
          <p:cNvCxnSpPr/>
          <p:nvPr/>
        </p:nvCxnSpPr>
        <p:spPr>
          <a:xfrm flipH="1">
            <a:off x="3080140" y="1478903"/>
            <a:ext cx="1309395" cy="971420"/>
          </a:xfrm>
          <a:prstGeom prst="curvedConnector3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Прямоугольник: скругленные противолежащие углы 11">
            <a:extLst>
              <a:ext uri="{FF2B5EF4-FFF2-40B4-BE49-F238E27FC236}">
                <a16:creationId xmlns:a16="http://schemas.microsoft.com/office/drawing/2014/main" id="{6E1B4AD8-7CE0-F9C4-5323-7660B8FCD093}"/>
              </a:ext>
            </a:extLst>
          </p:cNvPr>
          <p:cNvSpPr/>
          <p:nvPr/>
        </p:nvSpPr>
        <p:spPr>
          <a:xfrm>
            <a:off x="1033577" y="2197876"/>
            <a:ext cx="1721543" cy="510355"/>
          </a:xfrm>
          <a:prstGeom prst="round2Diag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ru-RU" sz="2000" dirty="0">
                <a:ea typeface="Calibri Light"/>
                <a:cs typeface="Calibri Light"/>
              </a:rPr>
              <a:t>Address: 0xBF</a:t>
            </a:r>
          </a:p>
        </p:txBody>
      </p:sp>
      <p:sp>
        <p:nvSpPr>
          <p:cNvPr id="13" name="Прямоугольник: скругленные противолежащие углы 12">
            <a:extLst>
              <a:ext uri="{FF2B5EF4-FFF2-40B4-BE49-F238E27FC236}">
                <a16:creationId xmlns:a16="http://schemas.microsoft.com/office/drawing/2014/main" id="{E8EE3735-32D9-8785-22C1-F88C73A04D4B}"/>
              </a:ext>
            </a:extLst>
          </p:cNvPr>
          <p:cNvSpPr/>
          <p:nvPr/>
        </p:nvSpPr>
        <p:spPr>
          <a:xfrm>
            <a:off x="4999087" y="311020"/>
            <a:ext cx="2545747" cy="567375"/>
          </a:xfrm>
          <a:prstGeom prst="round2Diag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ru-RU" sz="2000" dirty="0" err="1">
                <a:ea typeface="Calibri Light" panose="020F0302020204030204"/>
                <a:cs typeface="Calibri Light" panose="020F0302020204030204"/>
              </a:rPr>
              <a:t>Bump</a:t>
            </a:r>
            <a:r>
              <a:rPr lang="ru-RU" sz="2000" dirty="0">
                <a:ea typeface="Calibri Light" panose="020F0302020204030204"/>
                <a:cs typeface="Calibri Light" panose="020F0302020204030204"/>
              </a:rPr>
              <a:t> </a:t>
            </a:r>
            <a:r>
              <a:rPr lang="ru-RU" sz="2000" dirty="0" err="1">
                <a:ea typeface="Calibri Light" panose="020F0302020204030204"/>
                <a:cs typeface="Calibri Light" panose="020F0302020204030204"/>
              </a:rPr>
              <a:t>Interrupt</a:t>
            </a:r>
            <a:r>
              <a:rPr lang="ru-RU" sz="2000" dirty="0">
                <a:ea typeface="Calibri Light" panose="020F0302020204030204"/>
                <a:cs typeface="Calibri Light" panose="020F0302020204030204"/>
              </a:rPr>
              <a:t> </a:t>
            </a:r>
            <a:r>
              <a:rPr lang="ru-RU" sz="2000" dirty="0" err="1">
                <a:ea typeface="Calibri Light" panose="020F0302020204030204"/>
                <a:cs typeface="Calibri Light" panose="020F0302020204030204"/>
              </a:rPr>
              <a:t>Vector</a:t>
            </a:r>
            <a:endParaRPr lang="ru-RU" sz="2000" dirty="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14" name="Прямоугольник: скругленные противолежащие углы 13">
            <a:extLst>
              <a:ext uri="{FF2B5EF4-FFF2-40B4-BE49-F238E27FC236}">
                <a16:creationId xmlns:a16="http://schemas.microsoft.com/office/drawing/2014/main" id="{65F5D9EE-DD76-9378-5E19-8800FDBA79BE}"/>
              </a:ext>
            </a:extLst>
          </p:cNvPr>
          <p:cNvSpPr/>
          <p:nvPr/>
        </p:nvSpPr>
        <p:spPr>
          <a:xfrm>
            <a:off x="4745086" y="1181876"/>
            <a:ext cx="1208360" cy="442967"/>
          </a:xfrm>
          <a:prstGeom prst="round2Diag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ru-RU" sz="2000" dirty="0">
                <a:ea typeface="Calibri Light" panose="020F0302020204030204"/>
                <a:cs typeface="Calibri Light" panose="020F0302020204030204"/>
              </a:rPr>
              <a:t>A </a:t>
            </a:r>
            <a:r>
              <a:rPr lang="ru-RU" sz="2000" dirty="0" err="1">
                <a:ea typeface="Calibri Light" panose="020F0302020204030204"/>
                <a:cs typeface="Calibri Light" panose="020F0302020204030204"/>
              </a:rPr>
              <a:t>pointer</a:t>
            </a:r>
          </a:p>
        </p:txBody>
      </p:sp>
      <p:sp>
        <p:nvSpPr>
          <p:cNvPr id="15" name="Прямоугольник: скругленные противолежащие углы 14">
            <a:extLst>
              <a:ext uri="{FF2B5EF4-FFF2-40B4-BE49-F238E27FC236}">
                <a16:creationId xmlns:a16="http://schemas.microsoft.com/office/drawing/2014/main" id="{AA4530F4-3AFE-1EDB-5654-A2E46310E0F8}"/>
              </a:ext>
            </a:extLst>
          </p:cNvPr>
          <p:cNvSpPr/>
          <p:nvPr/>
        </p:nvSpPr>
        <p:spPr>
          <a:xfrm>
            <a:off x="6445330" y="1161140"/>
            <a:ext cx="1353502" cy="442967"/>
          </a:xfrm>
          <a:prstGeom prst="round2Diag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ru-RU" sz="2000" dirty="0">
                <a:ea typeface="Calibri Light" panose="020F0302020204030204"/>
                <a:cs typeface="Calibri Light" panose="020F0302020204030204"/>
              </a:rPr>
              <a:t>PS </a:t>
            </a:r>
            <a:r>
              <a:rPr lang="ru-RU" sz="2000" dirty="0" err="1">
                <a:ea typeface="Calibri Light" panose="020F0302020204030204"/>
                <a:cs typeface="Calibri Light" panose="020F0302020204030204"/>
              </a:rPr>
              <a:t>register</a:t>
            </a:r>
          </a:p>
        </p:txBody>
      </p:sp>
      <p:pic>
        <p:nvPicPr>
          <p:cNvPr id="16" name="Рисунок 16">
            <a:extLst>
              <a:ext uri="{FF2B5EF4-FFF2-40B4-BE49-F238E27FC236}">
                <a16:creationId xmlns:a16="http://schemas.microsoft.com/office/drawing/2014/main" id="{43A850F8-E0CC-C6C7-0E5E-C1237C1D4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4987" y="1576679"/>
            <a:ext cx="2066925" cy="781050"/>
          </a:xfrm>
          <a:prstGeom prst="rect">
            <a:avLst/>
          </a:prstGeom>
        </p:spPr>
      </p:pic>
      <p:pic>
        <p:nvPicPr>
          <p:cNvPr id="17" name="Рисунок 1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BDD29B1-0E10-814C-C73F-289D6FB60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372" y="3411754"/>
            <a:ext cx="866710" cy="877077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D045421-AF60-DEDC-E697-16408EB0A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045" y="3411753"/>
            <a:ext cx="866710" cy="877077"/>
          </a:xfrm>
          <a:prstGeom prst="rect">
            <a:avLst/>
          </a:prstGeom>
        </p:spPr>
      </p:pic>
      <p:pic>
        <p:nvPicPr>
          <p:cNvPr id="19" name="Рисунок 1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652D17A-3D8D-D1AA-073B-A46327754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718" y="3411752"/>
            <a:ext cx="866710" cy="877077"/>
          </a:xfrm>
          <a:prstGeom prst="rect">
            <a:avLst/>
          </a:prstGeom>
        </p:spPr>
      </p:pic>
      <p:pic>
        <p:nvPicPr>
          <p:cNvPr id="20" name="Рисунок 19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C483E5A-0719-F1E6-C66E-463BA1E3F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391" y="3411751"/>
            <a:ext cx="866710" cy="877077"/>
          </a:xfrm>
          <a:prstGeom prst="rect">
            <a:avLst/>
          </a:prstGeom>
        </p:spPr>
      </p:pic>
      <p:pic>
        <p:nvPicPr>
          <p:cNvPr id="21" name="Рисунок 2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0095540-3875-2B36-2706-6F40906DF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064" y="3411750"/>
            <a:ext cx="866710" cy="877077"/>
          </a:xfrm>
          <a:prstGeom prst="rect">
            <a:avLst/>
          </a:prstGeom>
        </p:spPr>
      </p:pic>
      <p:sp>
        <p:nvSpPr>
          <p:cNvPr id="22" name="Знак умножения 21">
            <a:extLst>
              <a:ext uri="{FF2B5EF4-FFF2-40B4-BE49-F238E27FC236}">
                <a16:creationId xmlns:a16="http://schemas.microsoft.com/office/drawing/2014/main" id="{7D2A5F6B-DA57-A4B7-42A4-BA57668D6509}"/>
              </a:ext>
            </a:extLst>
          </p:cNvPr>
          <p:cNvSpPr/>
          <p:nvPr/>
        </p:nvSpPr>
        <p:spPr>
          <a:xfrm>
            <a:off x="8045060" y="1765040"/>
            <a:ext cx="803469" cy="647959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: скругленные противолежащие углы 23">
            <a:extLst>
              <a:ext uri="{FF2B5EF4-FFF2-40B4-BE49-F238E27FC236}">
                <a16:creationId xmlns:a16="http://schemas.microsoft.com/office/drawing/2014/main" id="{485A1A37-7056-4F32-6F2C-6F0C65D5D2C3}"/>
              </a:ext>
            </a:extLst>
          </p:cNvPr>
          <p:cNvSpPr/>
          <p:nvPr/>
        </p:nvSpPr>
        <p:spPr>
          <a:xfrm>
            <a:off x="6020269" y="3374571"/>
            <a:ext cx="4380766" cy="945783"/>
          </a:xfrm>
          <a:prstGeom prst="round2Diag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ru-RU" sz="2000" dirty="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25" name="Стрелка: шеврон 24">
            <a:extLst>
              <a:ext uri="{FF2B5EF4-FFF2-40B4-BE49-F238E27FC236}">
                <a16:creationId xmlns:a16="http://schemas.microsoft.com/office/drawing/2014/main" id="{1034B4E1-7AF0-92B1-5D0E-65C1C5343AEC}"/>
              </a:ext>
            </a:extLst>
          </p:cNvPr>
          <p:cNvSpPr/>
          <p:nvPr/>
        </p:nvSpPr>
        <p:spPr>
          <a:xfrm rot="5400000">
            <a:off x="5992325" y="3260529"/>
            <a:ext cx="311020" cy="305836"/>
          </a:xfrm>
          <a:prstGeom prst="chevron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6" name="Прямоугольник: скругленные противолежащие углы 25">
            <a:extLst>
              <a:ext uri="{FF2B5EF4-FFF2-40B4-BE49-F238E27FC236}">
                <a16:creationId xmlns:a16="http://schemas.microsoft.com/office/drawing/2014/main" id="{B01DCAF0-DCC1-90A3-6E7C-AF67C1FA82B0}"/>
              </a:ext>
            </a:extLst>
          </p:cNvPr>
          <p:cNvSpPr/>
          <p:nvPr/>
        </p:nvSpPr>
        <p:spPr>
          <a:xfrm>
            <a:off x="8078188" y="1544733"/>
            <a:ext cx="2099949" cy="816192"/>
          </a:xfrm>
          <a:prstGeom prst="round2Diag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ru-RU" sz="2000" dirty="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27" name="Стрелка: изогнутая вправо 26">
            <a:extLst>
              <a:ext uri="{FF2B5EF4-FFF2-40B4-BE49-F238E27FC236}">
                <a16:creationId xmlns:a16="http://schemas.microsoft.com/office/drawing/2014/main" id="{F41A66E4-B9B1-FD10-AD2A-8ED82E831135}"/>
              </a:ext>
            </a:extLst>
          </p:cNvPr>
          <p:cNvSpPr/>
          <p:nvPr/>
        </p:nvSpPr>
        <p:spPr>
          <a:xfrm>
            <a:off x="4711958" y="3846286"/>
            <a:ext cx="1114489" cy="2094204"/>
          </a:xfrm>
          <a:prstGeom prst="curved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8" name="Прямоугольник: скругленные противолежащие углы 27">
            <a:extLst>
              <a:ext uri="{FF2B5EF4-FFF2-40B4-BE49-F238E27FC236}">
                <a16:creationId xmlns:a16="http://schemas.microsoft.com/office/drawing/2014/main" id="{F4FE2BE6-0A2E-5ED1-A803-B9CB3B71F1D0}"/>
              </a:ext>
            </a:extLst>
          </p:cNvPr>
          <p:cNvSpPr/>
          <p:nvPr/>
        </p:nvSpPr>
        <p:spPr>
          <a:xfrm>
            <a:off x="5991716" y="5166235"/>
            <a:ext cx="2087697" cy="774440"/>
          </a:xfrm>
          <a:prstGeom prst="round2Diag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r>
              <a:rPr lang="ru-RU" sz="2000" dirty="0">
                <a:ea typeface="Calibri Light"/>
                <a:cs typeface="Calibri Light"/>
              </a:rPr>
              <a:t>The </a:t>
            </a:r>
            <a:r>
              <a:rPr lang="ru-RU" sz="2000" dirty="0" err="1">
                <a:ea typeface="Calibri Light"/>
                <a:cs typeface="Calibri Light"/>
              </a:rPr>
              <a:t>number</a:t>
            </a:r>
            <a:r>
              <a:rPr lang="ru-RU" sz="2000" dirty="0">
                <a:ea typeface="Calibri Light"/>
                <a:cs typeface="Calibri Light"/>
              </a:rPr>
              <a:t> </a:t>
            </a:r>
            <a:r>
              <a:rPr lang="ru-RU" sz="2000" dirty="0" err="1">
                <a:ea typeface="Calibri Light"/>
                <a:cs typeface="Calibri Light"/>
              </a:rPr>
              <a:t>of</a:t>
            </a:r>
            <a:r>
              <a:rPr lang="ru-RU" sz="2000" dirty="0">
                <a:ea typeface="Calibri Light"/>
                <a:cs typeface="Calibri Light"/>
              </a:rPr>
              <a:t> </a:t>
            </a:r>
            <a:r>
              <a:rPr lang="ru-RU" sz="2000" dirty="0" err="1">
                <a:ea typeface="Calibri Light"/>
                <a:cs typeface="Calibri Light"/>
              </a:rPr>
              <a:t>missed</a:t>
            </a:r>
            <a:r>
              <a:rPr lang="ru-RU" sz="2000" dirty="0">
                <a:ea typeface="Calibri Light"/>
                <a:cs typeface="Calibri Light"/>
              </a:rPr>
              <a:t> </a:t>
            </a:r>
            <a:r>
              <a:rPr lang="ru-RU" sz="2000" dirty="0" err="1">
                <a:ea typeface="Calibri Light"/>
                <a:cs typeface="Calibri Light"/>
              </a:rPr>
              <a:t>interrupts</a:t>
            </a:r>
          </a:p>
        </p:txBody>
      </p:sp>
      <p:sp>
        <p:nvSpPr>
          <p:cNvPr id="29" name="Стрелка: штриховая вправо 28">
            <a:extLst>
              <a:ext uri="{FF2B5EF4-FFF2-40B4-BE49-F238E27FC236}">
                <a16:creationId xmlns:a16="http://schemas.microsoft.com/office/drawing/2014/main" id="{5BE1C81F-B4F3-9B6E-5DEA-D350DA08F1A2}"/>
              </a:ext>
            </a:extLst>
          </p:cNvPr>
          <p:cNvSpPr/>
          <p:nvPr/>
        </p:nvSpPr>
        <p:spPr>
          <a:xfrm>
            <a:off x="8314611" y="5028162"/>
            <a:ext cx="1461795" cy="1052285"/>
          </a:xfrm>
          <a:prstGeom prst="striped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Круг: прозрачная заливка 29">
            <a:extLst>
              <a:ext uri="{FF2B5EF4-FFF2-40B4-BE49-F238E27FC236}">
                <a16:creationId xmlns:a16="http://schemas.microsoft.com/office/drawing/2014/main" id="{AEE36814-61D8-A4FE-EB16-C57B05AA11FC}"/>
              </a:ext>
            </a:extLst>
          </p:cNvPr>
          <p:cNvSpPr/>
          <p:nvPr/>
        </p:nvSpPr>
        <p:spPr>
          <a:xfrm>
            <a:off x="9983755" y="4569407"/>
            <a:ext cx="1518816" cy="1969795"/>
          </a:xfrm>
          <a:prstGeom prst="donu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372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E8F9CD-540C-782E-4AA9-20A01E434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096" y="77740"/>
            <a:ext cx="12195463" cy="1357746"/>
          </a:xfrm>
        </p:spPr>
        <p:txBody>
          <a:bodyPr/>
          <a:lstStyle/>
          <a:p>
            <a:r>
              <a:rPr lang="ru-RU" dirty="0" err="1">
                <a:ea typeface="Calibri Light"/>
                <a:cs typeface="Calibri Light"/>
              </a:rPr>
              <a:t>Semantic</a:t>
            </a:r>
            <a:r>
              <a:rPr lang="ru-RU" dirty="0">
                <a:ea typeface="Calibri Light"/>
                <a:cs typeface="Calibri Light"/>
              </a:rPr>
              <a:t> </a:t>
            </a:r>
            <a:r>
              <a:rPr lang="ru-RU" dirty="0" err="1">
                <a:ea typeface="Calibri Light"/>
                <a:cs typeface="Calibri Light"/>
              </a:rPr>
              <a:t>parts</a:t>
            </a:r>
            <a:r>
              <a:rPr lang="ru-RU" dirty="0">
                <a:ea typeface="Calibri Light"/>
                <a:cs typeface="Calibri Light"/>
              </a:rPr>
              <a:t> </a:t>
            </a:r>
            <a:r>
              <a:rPr lang="ru-RU" dirty="0" err="1">
                <a:ea typeface="Calibri Light"/>
                <a:cs typeface="Calibri Light"/>
              </a:rPr>
              <a:t>of</a:t>
            </a:r>
            <a:r>
              <a:rPr lang="ru-RU" dirty="0">
                <a:ea typeface="Calibri Light"/>
                <a:cs typeface="Calibri Light"/>
              </a:rPr>
              <a:t> </a:t>
            </a:r>
            <a:r>
              <a:rPr lang="ru-RU" dirty="0" err="1">
                <a:ea typeface="Calibri Light"/>
                <a:cs typeface="Calibri Light"/>
              </a:rPr>
              <a:t>the</a:t>
            </a:r>
            <a:r>
              <a:rPr lang="ru-RU" dirty="0">
                <a:ea typeface="Calibri Light"/>
                <a:cs typeface="Calibri Light"/>
              </a:rPr>
              <a:t> </a:t>
            </a:r>
            <a:r>
              <a:rPr lang="ru-RU" dirty="0" err="1">
                <a:ea typeface="Calibri Light"/>
                <a:cs typeface="Calibri Light"/>
              </a:rPr>
              <a:t>code</a:t>
            </a:r>
            <a:r>
              <a:rPr lang="ru-RU" dirty="0">
                <a:ea typeface="Calibri Light"/>
                <a:cs typeface="Calibri Light"/>
              </a:rPr>
              <a:t>: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FAC9347-E3B1-E70F-04E2-72B8EACFC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0967" y="2322658"/>
            <a:ext cx="8632456" cy="27404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ru-RU" sz="3600" dirty="0">
                <a:ea typeface="Calibri Light"/>
                <a:cs typeface="Calibri Light"/>
              </a:rPr>
              <a:t>Itialization,1 </a:t>
            </a:r>
            <a:r>
              <a:rPr lang="ru-RU" sz="3600" dirty="0" err="1">
                <a:ea typeface="Calibri Light"/>
                <a:cs typeface="Calibri Light"/>
              </a:rPr>
              <a:t>routine</a:t>
            </a:r>
            <a:r>
              <a:rPr lang="ru-RU" sz="3600" dirty="0">
                <a:ea typeface="Calibri Light"/>
                <a:cs typeface="Calibri Light"/>
              </a:rPr>
              <a:t>.</a:t>
            </a:r>
          </a:p>
          <a:p>
            <a:pPr marL="514350" indent="-514350">
              <a:buAutoNum type="arabicPeriod"/>
            </a:pPr>
            <a:r>
              <a:rPr lang="ru-RU" sz="3600" dirty="0" err="1">
                <a:ea typeface="Calibri Light"/>
                <a:cs typeface="Calibri Light"/>
              </a:rPr>
              <a:t>Checks</a:t>
            </a:r>
            <a:r>
              <a:rPr lang="ru-RU" sz="3600" dirty="0">
                <a:ea typeface="Calibri Light"/>
                <a:cs typeface="Calibri Light"/>
              </a:rPr>
              <a:t>, 3 </a:t>
            </a:r>
            <a:r>
              <a:rPr lang="ru-RU" sz="3600" dirty="0" err="1">
                <a:ea typeface="Calibri Light"/>
                <a:cs typeface="Calibri Light"/>
              </a:rPr>
              <a:t>routines</a:t>
            </a:r>
            <a:r>
              <a:rPr lang="ru-RU" sz="3600" dirty="0">
                <a:ea typeface="Calibri Light"/>
                <a:cs typeface="Calibri Light"/>
              </a:rPr>
              <a:t>.</a:t>
            </a:r>
          </a:p>
          <a:p>
            <a:pPr marL="514350" indent="-514350">
              <a:buAutoNum type="arabicPeriod"/>
            </a:pPr>
            <a:r>
              <a:rPr lang="ru-RU" sz="3600" dirty="0" err="1">
                <a:ea typeface="Calibri Light"/>
                <a:cs typeface="Calibri Light"/>
              </a:rPr>
              <a:t>Updates</a:t>
            </a:r>
            <a:r>
              <a:rPr lang="ru-RU" sz="3600" dirty="0">
                <a:ea typeface="Calibri Light"/>
                <a:cs typeface="Calibri Light"/>
              </a:rPr>
              <a:t>, 4 </a:t>
            </a:r>
            <a:r>
              <a:rPr lang="ru-RU" sz="3600" dirty="0" err="1">
                <a:ea typeface="Calibri Light"/>
                <a:cs typeface="Calibri Light"/>
              </a:rPr>
              <a:t>routines</a:t>
            </a:r>
            <a:r>
              <a:rPr lang="ru-RU" sz="3600" dirty="0">
                <a:ea typeface="Calibri Light"/>
                <a:cs typeface="Calibri Light"/>
              </a:rPr>
              <a:t>.</a:t>
            </a:r>
          </a:p>
          <a:p>
            <a:pPr marL="514350" indent="-514350">
              <a:buAutoNum type="arabicPeriod"/>
            </a:pPr>
            <a:r>
              <a:rPr lang="ru-RU" sz="3600" dirty="0" err="1">
                <a:ea typeface="Calibri Light"/>
                <a:cs typeface="Calibri Light"/>
              </a:rPr>
              <a:t>Interrupt</a:t>
            </a:r>
            <a:r>
              <a:rPr lang="ru-RU" sz="3600" dirty="0">
                <a:ea typeface="Calibri Light"/>
                <a:cs typeface="Calibri Light"/>
              </a:rPr>
              <a:t> Service </a:t>
            </a:r>
            <a:r>
              <a:rPr lang="ru-RU" sz="3600" dirty="0" err="1">
                <a:ea typeface="Calibri Light"/>
                <a:cs typeface="Calibri Light"/>
              </a:rPr>
              <a:t>Routines</a:t>
            </a:r>
            <a:r>
              <a:rPr lang="ru-RU" sz="3600" dirty="0">
                <a:ea typeface="Calibri Light"/>
                <a:cs typeface="Calibri Light"/>
              </a:rPr>
              <a:t>, 3 </a:t>
            </a:r>
            <a:r>
              <a:rPr lang="ru-RU" sz="3600" dirty="0" err="1">
                <a:ea typeface="Calibri Light"/>
                <a:cs typeface="Calibri Light"/>
              </a:rPr>
              <a:t>ones</a:t>
            </a:r>
            <a:r>
              <a:rPr lang="ru-RU" sz="3600" dirty="0">
                <a:ea typeface="Calibri Light"/>
                <a:cs typeface="Calibri Ligh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4877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in">
            <a:hlinkClick r:id="" action="ppaction://media"/>
            <a:extLst>
              <a:ext uri="{FF2B5EF4-FFF2-40B4-BE49-F238E27FC236}">
                <a16:creationId xmlns:a16="http://schemas.microsoft.com/office/drawing/2014/main" id="{54C48DB3-4407-981B-611C-799EAC954D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8" y="681"/>
            <a:ext cx="12143270" cy="685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474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ss">
            <a:hlinkClick r:id="" action="ppaction://media"/>
            <a:extLst>
              <a:ext uri="{FF2B5EF4-FFF2-40B4-BE49-F238E27FC236}">
                <a16:creationId xmlns:a16="http://schemas.microsoft.com/office/drawing/2014/main" id="{FCB24217-231C-AF11-67C2-D04C642734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8" y="682"/>
            <a:ext cx="12184741" cy="685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7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3CFA1AEA-2998-416E-2F92-7AE85C030BC0}"/>
              </a:ext>
            </a:extLst>
          </p:cNvPr>
          <p:cNvSpPr txBox="1">
            <a:spLocks/>
          </p:cNvSpPr>
          <p:nvPr/>
        </p:nvSpPr>
        <p:spPr>
          <a:xfrm>
            <a:off x="8392117" y="5202238"/>
            <a:ext cx="3799883" cy="1655762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    Authors: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F0"/>
                </a:solidFill>
              </a:rPr>
              <a:t>                Dondokov Artem</a:t>
            </a:r>
            <a:endParaRPr lang="en-US" dirty="0">
              <a:solidFill>
                <a:srgbClr val="00B0F0"/>
              </a:solidFill>
              <a:ea typeface="Calibri Light"/>
              <a:cs typeface="Calibri Light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		Kuznetsov Gleb</a:t>
            </a:r>
            <a:endParaRPr lang="en-US" dirty="0">
              <a:solidFill>
                <a:srgbClr val="00B0F0"/>
              </a:solidFill>
              <a:ea typeface="Calibri Light"/>
              <a:cs typeface="Calibri Light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		Medvedeva Daria</a:t>
            </a:r>
            <a:endParaRPr lang="ru-RU" dirty="0">
              <a:solidFill>
                <a:srgbClr val="00B0F0"/>
              </a:solidFill>
              <a:ea typeface="Calibri Light"/>
              <a:cs typeface="Calibri Light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10F82C9-EDE9-A718-150D-60B433014F89}"/>
              </a:ext>
            </a:extLst>
          </p:cNvPr>
          <p:cNvSpPr txBox="1">
            <a:spLocks/>
          </p:cNvSpPr>
          <p:nvPr/>
        </p:nvSpPr>
        <p:spPr>
          <a:xfrm>
            <a:off x="0" y="173421"/>
            <a:ext cx="4997669" cy="6847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1"/>
                </a:solidFill>
              </a:rPr>
              <a:t>Frogger</a:t>
            </a:r>
            <a:endParaRPr lang="ru-RU">
              <a:solidFill>
                <a:schemeClr val="accent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785C197-58D3-A02C-ABD4-509C1DEB2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" y="858203"/>
            <a:ext cx="8366234" cy="506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818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 descr="Изображение выглядит как диаграмма, схематичный&#10;&#10;Автоматически созданное описание">
            <a:extLst>
              <a:ext uri="{FF2B5EF4-FFF2-40B4-BE49-F238E27FC236}">
                <a16:creationId xmlns:a16="http://schemas.microsoft.com/office/drawing/2014/main" id="{8A6EE1B2-160F-72DA-1531-EAEDE9DBE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97" y="544643"/>
            <a:ext cx="11709844" cy="576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90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 descr="Изображение выглядит как диаграмма, схематичный&#10;&#10;Автоматически созданное описание">
            <a:extLst>
              <a:ext uri="{FF2B5EF4-FFF2-40B4-BE49-F238E27FC236}">
                <a16:creationId xmlns:a16="http://schemas.microsoft.com/office/drawing/2014/main" id="{6484F589-0064-9955-0B8E-FF698206B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89" y="544643"/>
            <a:ext cx="11623820" cy="575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87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 descr="Изображение выглядит как диаграмма, схематичный&#10;&#10;Автоматически созданное описание">
            <a:extLst>
              <a:ext uri="{FF2B5EF4-FFF2-40B4-BE49-F238E27FC236}">
                <a16:creationId xmlns:a16="http://schemas.microsoft.com/office/drawing/2014/main" id="{7248B39E-160E-1160-E5B5-D58A58AC5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83" y="568166"/>
            <a:ext cx="11590149" cy="573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61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 descr="Изображение выглядит как диаграмма, схематичный&#10;&#10;Автоматически созданное описание">
            <a:extLst>
              <a:ext uri="{FF2B5EF4-FFF2-40B4-BE49-F238E27FC236}">
                <a16:creationId xmlns:a16="http://schemas.microsoft.com/office/drawing/2014/main" id="{D433325E-71DE-C360-2BF4-64B8C64A0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129" y="581082"/>
            <a:ext cx="11499742" cy="569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60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85C756DC-C655-9009-9C55-7451E7901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282" y="2028"/>
            <a:ext cx="6925434" cy="685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98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2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B5481C40-6CE3-E5DB-5BFE-F5F30F979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417" y="9407"/>
            <a:ext cx="6866164" cy="684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620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3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A1F017FC-5A33-CAB8-1ED4-EC478C428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54" y="1718450"/>
            <a:ext cx="10676164" cy="488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71600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rgbClr val="000000"/>
      </a:dk1>
      <a:lt1>
        <a:srgbClr val="FFFFFF"/>
      </a:lt1>
      <a:dk2>
        <a:srgbClr val="303034"/>
      </a:dk2>
      <a:lt2>
        <a:srgbClr val="DFDFE4"/>
      </a:lt2>
      <a:accent1>
        <a:srgbClr val="00AEEF"/>
      </a:accent1>
      <a:accent2>
        <a:srgbClr val="8CC600"/>
      </a:accent2>
      <a:accent3>
        <a:srgbClr val="FFBE00"/>
      </a:accent3>
      <a:accent4>
        <a:srgbClr val="FF0097"/>
      </a:accent4>
      <a:accent5>
        <a:srgbClr val="0071BC"/>
      </a:accent5>
      <a:accent6>
        <a:srgbClr val="FF8600"/>
      </a:accent6>
      <a:hlink>
        <a:srgbClr val="2424F0"/>
      </a:hlink>
      <a:folHlink>
        <a:srgbClr val="808080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9FF7CA0D-8839-4012-B51C-B152F9BD65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Application>Microsoft Office PowerPoint</Application>
  <PresentationFormat>Широкоэкранный</PresentationFormat>
  <Slides>14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Metropolitan</vt:lpstr>
      <vt:lpstr>Frogger on the Atari 2600 (1981)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Semantic parts of the code: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Dasha_TERMINATOR</dc:creator>
  <cp:revision>281</cp:revision>
  <dcterms:created xsi:type="dcterms:W3CDTF">2023-05-19T06:53:50Z</dcterms:created>
  <dcterms:modified xsi:type="dcterms:W3CDTF">2023-05-21T07:15:21Z</dcterms:modified>
</cp:coreProperties>
</file>